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56"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2" r:id="rId18"/>
    <p:sldId id="276" r:id="rId19"/>
    <p:sldId id="277" r:id="rId20"/>
    <p:sldId id="278" r:id="rId21"/>
    <p:sldId id="279" r:id="rId22"/>
    <p:sldId id="280" r:id="rId23"/>
    <p:sldId id="281" r:id="rId24"/>
    <p:sldId id="282" r:id="rId25"/>
    <p:sldId id="284" r:id="rId26"/>
    <p:sldId id="283" r:id="rId27"/>
    <p:sldId id="260" r:id="rId28"/>
    <p:sldId id="285" r:id="rId29"/>
    <p:sldId id="286"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215" autoAdjust="0"/>
  </p:normalViewPr>
  <p:slideViewPr>
    <p:cSldViewPr snapToGrid="0">
      <p:cViewPr varScale="1">
        <p:scale>
          <a:sx n="64" d="100"/>
          <a:sy n="64" d="100"/>
        </p:scale>
        <p:origin x="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3C612D-8AF8-4C5A-A74D-EA3DDDB8F776}" type="datetimeFigureOut">
              <a:rPr lang="en-US" smtClean="0"/>
              <a:t>3/19/2019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D02FDD9-C8F8-4DD2-8142-2BDA5D786C79}" type="slidenum">
              <a:rPr lang="en-US" smtClean="0"/>
              <a:t>‹#›</a:t>
            </a:fld>
            <a:endParaRPr lang="en-US" dirty="0"/>
          </a:p>
        </p:txBody>
      </p:sp>
    </p:spTree>
    <p:extLst>
      <p:ext uri="{BB962C8B-B14F-4D97-AF65-F5344CB8AC3E}">
        <p14:creationId xmlns:p14="http://schemas.microsoft.com/office/powerpoint/2010/main" val="133509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1DFEC5-8DC3-48CB-A2B3-C8E5616B4304}" type="datetimeFigureOut">
              <a:rPr lang="en-US" smtClean="0"/>
              <a:t>3/19/2019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D51C478-0D19-40A6-95C7-2ADB669EB48C}" type="slidenum">
              <a:rPr lang="en-US" smtClean="0"/>
              <a:t>‹#›</a:t>
            </a:fld>
            <a:endParaRPr lang="en-US"/>
          </a:p>
        </p:txBody>
      </p:sp>
    </p:spTree>
    <p:extLst>
      <p:ext uri="{BB962C8B-B14F-4D97-AF65-F5344CB8AC3E}">
        <p14:creationId xmlns:p14="http://schemas.microsoft.com/office/powerpoint/2010/main" val="184075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Otto_Friedrich"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Arbeit_macht_frei#cite_note-Friedrich-14" TargetMode="External"/><Relationship Id="rId4" Type="http://schemas.openxmlformats.org/officeDocument/2006/relationships/hyperlink" Target="https://en.wikipedia.org/wiki/Rudolf_H%C3%B6s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Kristallnacht</a:t>
            </a:r>
            <a:r>
              <a:rPr lang="en-US" baseline="0" dirty="0" smtClean="0"/>
              <a:t> (1938)</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a:t>
            </a:fld>
            <a:endParaRPr lang="en-US"/>
          </a:p>
        </p:txBody>
      </p:sp>
    </p:spTree>
    <p:extLst>
      <p:ext uri="{BB962C8B-B14F-4D97-AF65-F5344CB8AC3E}">
        <p14:creationId xmlns:p14="http://schemas.microsoft.com/office/powerpoint/2010/main" val="197692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Auschwitz, Poland</a:t>
            </a:r>
          </a:p>
          <a:p>
            <a:r>
              <a:rPr lang="en-US" dirty="0" smtClean="0"/>
              <a:t>4 gas chambers</a:t>
            </a:r>
          </a:p>
          <a:p>
            <a:r>
              <a:rPr lang="en-US" dirty="0" smtClean="0"/>
              <a:t>6,000</a:t>
            </a:r>
            <a:r>
              <a:rPr lang="en-US" baseline="0" dirty="0" smtClean="0"/>
              <a:t> killed per day</a:t>
            </a:r>
          </a:p>
          <a:p>
            <a:r>
              <a:rPr lang="en-US" baseline="0" dirty="0" smtClean="0"/>
              <a:t>Largest camp</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10</a:t>
            </a:fld>
            <a:endParaRPr lang="en-US"/>
          </a:p>
        </p:txBody>
      </p:sp>
    </p:spTree>
    <p:extLst>
      <p:ext uri="{BB962C8B-B14F-4D97-AF65-F5344CB8AC3E}">
        <p14:creationId xmlns:p14="http://schemas.microsoft.com/office/powerpoint/2010/main" val="320523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Prisoners arriving at Auschwitz (1945)</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11</a:t>
            </a:fld>
            <a:endParaRPr lang="en-US"/>
          </a:p>
        </p:txBody>
      </p:sp>
    </p:spTree>
    <p:extLst>
      <p:ext uri="{BB962C8B-B14F-4D97-AF65-F5344CB8AC3E}">
        <p14:creationId xmlns:p14="http://schemas.microsoft.com/office/powerpoint/2010/main" val="366565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Will set You free”</a:t>
            </a:r>
          </a:p>
          <a:p>
            <a:endParaRPr lang="en-US" baseline="0" dirty="0" smtClean="0"/>
          </a:p>
          <a:p>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The Kingdom of Auschwitz</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Otto Friedrich"/>
              </a:rPr>
              <a:t>Otto Friedrich</a:t>
            </a:r>
            <a:r>
              <a:rPr lang="en-US" sz="1200" b="0" i="0" kern="1200" dirty="0" smtClean="0">
                <a:solidFill>
                  <a:schemeClr val="tx1"/>
                </a:solidFill>
                <a:effectLst/>
                <a:latin typeface="+mn-lt"/>
                <a:ea typeface="+mn-ea"/>
                <a:cs typeface="+mn-cs"/>
              </a:rPr>
              <a:t> wrote about </a:t>
            </a:r>
            <a:r>
              <a:rPr lang="en-US" sz="1200" b="0" i="0" u="none" strike="noStrike" kern="1200" dirty="0" smtClean="0">
                <a:solidFill>
                  <a:schemeClr val="tx1"/>
                </a:solidFill>
                <a:effectLst/>
                <a:latin typeface="+mn-lt"/>
                <a:ea typeface="+mn-ea"/>
                <a:cs typeface="+mn-cs"/>
                <a:hlinkClick r:id="rId4" tooltip="Rudolf Höss"/>
              </a:rPr>
              <a:t>Rudolf </a:t>
            </a:r>
            <a:r>
              <a:rPr lang="en-US" sz="1200" b="0" i="0" u="none" strike="noStrike" kern="1200" dirty="0" err="1" smtClean="0">
                <a:solidFill>
                  <a:schemeClr val="tx1"/>
                </a:solidFill>
                <a:effectLst/>
                <a:latin typeface="+mn-lt"/>
                <a:ea typeface="+mn-ea"/>
                <a:cs typeface="+mn-cs"/>
                <a:hlinkClick r:id="rId4" tooltip="Rudolf Höss"/>
              </a:rPr>
              <a:t>Höss</a:t>
            </a:r>
            <a:r>
              <a:rPr lang="en-US" sz="1200" b="0" i="0" kern="1200" dirty="0" smtClean="0">
                <a:solidFill>
                  <a:schemeClr val="tx1"/>
                </a:solidFill>
                <a:effectLst/>
                <a:latin typeface="+mn-lt"/>
                <a:ea typeface="+mn-ea"/>
                <a:cs typeface="+mn-cs"/>
              </a:rPr>
              <a:t>, regarding his decision to display the motto so prominently at the Auschwitz entrance:</a:t>
            </a:r>
          </a:p>
          <a:p>
            <a:r>
              <a:rPr lang="en-US" dirty="0" smtClean="0">
                <a:effectLst/>
              </a:rPr>
              <a:t>He seems not to have intended it as a mockery, nor even to have intended it literally, as a false promise that those who worked to exhaustion would eventually be released, but rather as a kind of mystical declaration that self-sacrifice in the form of endless </a:t>
            </a:r>
            <a:r>
              <a:rPr lang="en-US" dirty="0" err="1" smtClean="0">
                <a:effectLst/>
              </a:rPr>
              <a:t>labour</a:t>
            </a:r>
            <a:r>
              <a:rPr lang="en-US" dirty="0" smtClean="0">
                <a:effectLst/>
              </a:rPr>
              <a:t> does in itself bring a kind of spiritual freedom.</a:t>
            </a:r>
            <a:r>
              <a:rPr lang="en-US" sz="1200" b="0" i="0" u="none" strike="noStrike" kern="1200" baseline="30000" dirty="0" smtClean="0">
                <a:solidFill>
                  <a:schemeClr val="tx1"/>
                </a:solidFill>
                <a:effectLst/>
                <a:latin typeface="+mn-lt"/>
                <a:ea typeface="+mn-ea"/>
                <a:cs typeface="+mn-cs"/>
                <a:hlinkClick r:id="rId5"/>
              </a:rPr>
              <a:t>[14]</a:t>
            </a:r>
            <a:endParaRPr lang="en-US" dirty="0" smtClean="0">
              <a:effectLst/>
            </a:endParaRPr>
          </a:p>
          <a:p>
            <a:r>
              <a:rPr lang="en-US" sz="1200" b="0" i="0" kern="1200" dirty="0" smtClean="0">
                <a:solidFill>
                  <a:schemeClr val="tx1"/>
                </a:solidFill>
                <a:effectLst/>
                <a:latin typeface="+mn-lt"/>
                <a:ea typeface="+mn-ea"/>
                <a:cs typeface="+mn-cs"/>
              </a:rPr>
              <a:t>The signs are prominently displayed, and were seen by all prisoners and staff—all of whom knew, suspected, or quickly learned that prisoners confined there would likely only be freed by death. The signs' psychological impact was tremendous.</a:t>
            </a:r>
          </a:p>
          <a:p>
            <a:endParaRPr lang="en-US" dirty="0" smtClean="0"/>
          </a:p>
          <a:p>
            <a:r>
              <a:rPr lang="en-US" dirty="0" smtClean="0"/>
              <a:t>Stolen 2009,</a:t>
            </a:r>
            <a:r>
              <a:rPr lang="en-US" baseline="0" dirty="0" smtClean="0"/>
              <a:t> returned</a:t>
            </a:r>
            <a:endParaRPr lang="en-US" dirty="0" smtClean="0"/>
          </a:p>
          <a:p>
            <a:r>
              <a:rPr lang="en-US" dirty="0" smtClean="0"/>
              <a:t>One at Dachau stolen 2014,</a:t>
            </a:r>
            <a:r>
              <a:rPr lang="en-US" baseline="0" dirty="0" smtClean="0"/>
              <a:t> returned</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12</a:t>
            </a:fld>
            <a:endParaRPr lang="en-US"/>
          </a:p>
        </p:txBody>
      </p:sp>
    </p:spTree>
    <p:extLst>
      <p:ext uri="{BB962C8B-B14F-4D97-AF65-F5344CB8AC3E}">
        <p14:creationId xmlns:p14="http://schemas.microsoft.com/office/powerpoint/2010/main" val="36311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Crematoria at Auschwitz (where dead</a:t>
            </a:r>
            <a:r>
              <a:rPr lang="en-US" baseline="0" dirty="0" smtClean="0"/>
              <a:t> bodies were burned)</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13</a:t>
            </a:fld>
            <a:endParaRPr lang="en-US"/>
          </a:p>
        </p:txBody>
      </p:sp>
    </p:spTree>
    <p:extLst>
      <p:ext uri="{BB962C8B-B14F-4D97-AF65-F5344CB8AC3E}">
        <p14:creationId xmlns:p14="http://schemas.microsoft.com/office/powerpoint/2010/main" val="260922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Ovens inside the crematoria, Auschwitz</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14</a:t>
            </a:fld>
            <a:endParaRPr lang="en-US"/>
          </a:p>
        </p:txBody>
      </p:sp>
    </p:spTree>
    <p:extLst>
      <p:ext uri="{BB962C8B-B14F-4D97-AF65-F5344CB8AC3E}">
        <p14:creationId xmlns:p14="http://schemas.microsoft.com/office/powerpoint/2010/main" val="326352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Dormitory, Auschwitz</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15</a:t>
            </a:fld>
            <a:endParaRPr lang="en-US"/>
          </a:p>
        </p:txBody>
      </p:sp>
    </p:spTree>
    <p:extLst>
      <p:ext uri="{BB962C8B-B14F-4D97-AF65-F5344CB8AC3E}">
        <p14:creationId xmlns:p14="http://schemas.microsoft.com/office/powerpoint/2010/main" val="72916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Chamber, Auschwitz</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16</a:t>
            </a:fld>
            <a:endParaRPr lang="en-US"/>
          </a:p>
        </p:txBody>
      </p:sp>
    </p:spTree>
    <p:extLst>
      <p:ext uri="{BB962C8B-B14F-4D97-AF65-F5344CB8AC3E}">
        <p14:creationId xmlns:p14="http://schemas.microsoft.com/office/powerpoint/2010/main" val="218837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chamber,</a:t>
            </a:r>
            <a:r>
              <a:rPr lang="en-US" baseline="0" dirty="0" smtClean="0"/>
              <a:t> at </a:t>
            </a:r>
            <a:r>
              <a:rPr lang="en-US" baseline="0" dirty="0" err="1" smtClean="0"/>
              <a:t>Mojdanek</a:t>
            </a:r>
            <a:endParaRPr lang="en-US" baseline="0" dirty="0" smtClean="0"/>
          </a:p>
          <a:p>
            <a:endParaRPr lang="en-US" baseline="0" dirty="0" smtClean="0"/>
          </a:p>
          <a:p>
            <a:r>
              <a:rPr lang="en-US" baseline="0" dirty="0" smtClean="0"/>
              <a:t>Zyklon B (pellets dropped in through ceiling)</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17</a:t>
            </a:fld>
            <a:endParaRPr lang="en-US"/>
          </a:p>
        </p:txBody>
      </p:sp>
    </p:spTree>
    <p:extLst>
      <p:ext uri="{BB962C8B-B14F-4D97-AF65-F5344CB8AC3E}">
        <p14:creationId xmlns:p14="http://schemas.microsoft.com/office/powerpoint/2010/main" val="247518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Jewish children held at Auschwitz</a:t>
            </a:r>
          </a:p>
          <a:p>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18</a:t>
            </a:fld>
            <a:endParaRPr lang="en-US"/>
          </a:p>
        </p:txBody>
      </p:sp>
    </p:spTree>
    <p:extLst>
      <p:ext uri="{BB962C8B-B14F-4D97-AF65-F5344CB8AC3E}">
        <p14:creationId xmlns:p14="http://schemas.microsoft.com/office/powerpoint/2010/main" val="2778424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Ebensee</a:t>
            </a:r>
            <a:r>
              <a:rPr lang="en-US" dirty="0" smtClean="0"/>
              <a:t>,</a:t>
            </a:r>
            <a:r>
              <a:rPr lang="en-US" baseline="0" dirty="0" smtClean="0"/>
              <a:t> Austria</a:t>
            </a:r>
          </a:p>
          <a:p>
            <a:r>
              <a:rPr lang="en-US" baseline="0" dirty="0" smtClean="0"/>
              <a:t>Slave Labor camp built tunnels for weapons storage</a:t>
            </a:r>
          </a:p>
          <a:p>
            <a:r>
              <a:rPr lang="en-US" baseline="0" dirty="0" smtClean="0"/>
              <a:t>May 7, 1945 a few days after liberation</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19</a:t>
            </a:fld>
            <a:endParaRPr lang="en-US"/>
          </a:p>
        </p:txBody>
      </p:sp>
    </p:spTree>
    <p:extLst>
      <p:ext uri="{BB962C8B-B14F-4D97-AF65-F5344CB8AC3E}">
        <p14:creationId xmlns:p14="http://schemas.microsoft.com/office/powerpoint/2010/main" val="416707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Budapest Ghetto, Hungary</a:t>
            </a:r>
            <a:r>
              <a:rPr lang="en-US" baseline="0" dirty="0" smtClean="0"/>
              <a:t> (April 1944)</a:t>
            </a:r>
          </a:p>
          <a:p>
            <a:r>
              <a:rPr lang="en-US" baseline="0" dirty="0" smtClean="0"/>
              <a:t>All Jews must wear Yellow Star</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a:t>
            </a:fld>
            <a:endParaRPr lang="en-US"/>
          </a:p>
        </p:txBody>
      </p:sp>
    </p:spTree>
    <p:extLst>
      <p:ext uri="{BB962C8B-B14F-4D97-AF65-F5344CB8AC3E}">
        <p14:creationId xmlns:p14="http://schemas.microsoft.com/office/powerpoint/2010/main" val="22678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t>
            </a:r>
            <a:r>
              <a:rPr lang="en-US" baseline="0" dirty="0" smtClean="0"/>
              <a:t> 1945</a:t>
            </a:r>
          </a:p>
          <a:p>
            <a:r>
              <a:rPr lang="en-US" baseline="0" dirty="0" err="1" smtClean="0"/>
              <a:t>Wobbelin</a:t>
            </a:r>
            <a:r>
              <a:rPr lang="en-US" baseline="0" dirty="0" smtClean="0"/>
              <a:t> camp, north Germany</a:t>
            </a:r>
          </a:p>
          <a:p>
            <a:r>
              <a:rPr lang="en-US" baseline="0" dirty="0" smtClean="0"/>
              <a:t>Man is crying b/c not in first group to be taken to the hospital</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20</a:t>
            </a:fld>
            <a:endParaRPr lang="en-US"/>
          </a:p>
        </p:txBody>
      </p:sp>
    </p:spTree>
    <p:extLst>
      <p:ext uri="{BB962C8B-B14F-4D97-AF65-F5344CB8AC3E}">
        <p14:creationId xmlns:p14="http://schemas.microsoft.com/office/powerpoint/2010/main" val="4082305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Survivors at Buchenwald,</a:t>
            </a:r>
            <a:r>
              <a:rPr lang="en-US" baseline="0" dirty="0" smtClean="0"/>
              <a:t> Germany, April, 1945</a:t>
            </a:r>
          </a:p>
          <a:p>
            <a:r>
              <a:rPr lang="en-US" baseline="0" dirty="0" err="1" smtClean="0"/>
              <a:t>Elie</a:t>
            </a:r>
            <a:r>
              <a:rPr lang="en-US" baseline="0" dirty="0" smtClean="0"/>
              <a:t> </a:t>
            </a:r>
            <a:r>
              <a:rPr lang="en-US" baseline="0" dirty="0" err="1" smtClean="0"/>
              <a:t>Viesel</a:t>
            </a:r>
            <a:r>
              <a:rPr lang="en-US" baseline="0" dirty="0" smtClean="0"/>
              <a:t>, Nobel Prize Winner, 7</a:t>
            </a:r>
            <a:r>
              <a:rPr lang="en-US" baseline="30000" dirty="0" smtClean="0"/>
              <a:t>th</a:t>
            </a:r>
            <a:r>
              <a:rPr lang="en-US" baseline="0" dirty="0" smtClean="0"/>
              <a:t> from left on second bunk from bottom</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21</a:t>
            </a:fld>
            <a:endParaRPr lang="en-US"/>
          </a:p>
        </p:txBody>
      </p:sp>
    </p:spTree>
    <p:extLst>
      <p:ext uri="{BB962C8B-B14F-4D97-AF65-F5344CB8AC3E}">
        <p14:creationId xmlns:p14="http://schemas.microsoft.com/office/powerpoint/2010/main" val="426608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year old Russian, being liberated,</a:t>
            </a:r>
            <a:r>
              <a:rPr lang="en-US" baseline="0" dirty="0" smtClean="0"/>
              <a:t> believed to have gone insane from what he saw</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22</a:t>
            </a:fld>
            <a:endParaRPr lang="en-US"/>
          </a:p>
        </p:txBody>
      </p:sp>
    </p:spTree>
    <p:extLst>
      <p:ext uri="{BB962C8B-B14F-4D97-AF65-F5344CB8AC3E}">
        <p14:creationId xmlns:p14="http://schemas.microsoft.com/office/powerpoint/2010/main" val="3614945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Allies find victims in a railroad</a:t>
            </a:r>
            <a:r>
              <a:rPr lang="en-US" baseline="0" dirty="0" smtClean="0"/>
              <a:t> car, near </a:t>
            </a:r>
            <a:r>
              <a:rPr lang="en-US" baseline="0" dirty="0" err="1" smtClean="0"/>
              <a:t>Wobbelin</a:t>
            </a:r>
            <a:r>
              <a:rPr lang="en-US" baseline="0" dirty="0" smtClean="0"/>
              <a:t> camp, Germany</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23</a:t>
            </a:fld>
            <a:endParaRPr lang="en-US"/>
          </a:p>
        </p:txBody>
      </p:sp>
    </p:spTree>
    <p:extLst>
      <p:ext uri="{BB962C8B-B14F-4D97-AF65-F5344CB8AC3E}">
        <p14:creationId xmlns:p14="http://schemas.microsoft.com/office/powerpoint/2010/main" val="2192649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Majdanek</a:t>
            </a:r>
            <a:r>
              <a:rPr lang="en-US" dirty="0" smtClean="0"/>
              <a:t>, Poland 2</a:t>
            </a:r>
            <a:r>
              <a:rPr lang="en-US" baseline="30000" dirty="0" smtClean="0"/>
              <a:t>nd</a:t>
            </a:r>
            <a:r>
              <a:rPr lang="en-US" dirty="0" smtClean="0"/>
              <a:t> largest death camp</a:t>
            </a:r>
          </a:p>
          <a:p>
            <a:r>
              <a:rPr lang="en-US" dirty="0" smtClean="0"/>
              <a:t>Pile of human remains</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24</a:t>
            </a:fld>
            <a:endParaRPr lang="en-US"/>
          </a:p>
        </p:txBody>
      </p:sp>
    </p:spTree>
    <p:extLst>
      <p:ext uri="{BB962C8B-B14F-4D97-AF65-F5344CB8AC3E}">
        <p14:creationId xmlns:p14="http://schemas.microsoft.com/office/powerpoint/2010/main" val="1814791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Body in the crematory, April 1945</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25</a:t>
            </a:fld>
            <a:endParaRPr lang="en-US"/>
          </a:p>
        </p:txBody>
      </p:sp>
    </p:spTree>
    <p:extLst>
      <p:ext uri="{BB962C8B-B14F-4D97-AF65-F5344CB8AC3E}">
        <p14:creationId xmlns:p14="http://schemas.microsoft.com/office/powerpoint/2010/main" val="165530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
            </a:r>
            <a:r>
              <a:rPr lang="en-US" baseline="0" dirty="0" smtClean="0"/>
              <a:t> in cave near the Buchenwald camp….rings, watches, eyeglasses, gold teeth fillings, found… kept to salvage the gold</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26</a:t>
            </a:fld>
            <a:endParaRPr lang="en-US"/>
          </a:p>
        </p:txBody>
      </p:sp>
    </p:spTree>
    <p:extLst>
      <p:ext uri="{BB962C8B-B14F-4D97-AF65-F5344CB8AC3E}">
        <p14:creationId xmlns:p14="http://schemas.microsoft.com/office/powerpoint/2010/main" val="317498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Suitcases, </a:t>
            </a:r>
            <a:r>
              <a:rPr lang="en-US" dirty="0" err="1" smtClean="0"/>
              <a:t>incscribed</a:t>
            </a:r>
            <a:r>
              <a:rPr lang="en-US" dirty="0" smtClean="0"/>
              <a:t> with names, taken…</a:t>
            </a:r>
          </a:p>
          <a:p>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27</a:t>
            </a:fld>
            <a:endParaRPr lang="en-US"/>
          </a:p>
        </p:txBody>
      </p:sp>
    </p:spTree>
    <p:extLst>
      <p:ext uri="{BB962C8B-B14F-4D97-AF65-F5344CB8AC3E}">
        <p14:creationId xmlns:p14="http://schemas.microsoft.com/office/powerpoint/2010/main" val="9947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laws against disabled people having children</a:t>
            </a:r>
          </a:p>
          <a:p>
            <a:r>
              <a:rPr lang="en-US" dirty="0" smtClean="0"/>
              <a:t>Approx. 275,000 disabled</a:t>
            </a:r>
            <a:r>
              <a:rPr lang="en-US" baseline="0" dirty="0" smtClean="0"/>
              <a:t> people murdered by end of the war</a:t>
            </a:r>
          </a:p>
          <a:p>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28</a:t>
            </a:fld>
            <a:endParaRPr lang="en-US"/>
          </a:p>
        </p:txBody>
      </p:sp>
    </p:spTree>
    <p:extLst>
      <p:ext uri="{BB962C8B-B14F-4D97-AF65-F5344CB8AC3E}">
        <p14:creationId xmlns:p14="http://schemas.microsoft.com/office/powerpoint/2010/main" val="1039937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Footwear from Auschwitz</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29</a:t>
            </a:fld>
            <a:endParaRPr lang="en-US"/>
          </a:p>
        </p:txBody>
      </p:sp>
    </p:spTree>
    <p:extLst>
      <p:ext uri="{BB962C8B-B14F-4D97-AF65-F5344CB8AC3E}">
        <p14:creationId xmlns:p14="http://schemas.microsoft.com/office/powerpoint/2010/main" val="123996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Polish camp survivor shows his prisoner id number</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3</a:t>
            </a:fld>
            <a:endParaRPr lang="en-US"/>
          </a:p>
        </p:txBody>
      </p:sp>
    </p:spTree>
    <p:extLst>
      <p:ext uri="{BB962C8B-B14F-4D97-AF65-F5344CB8AC3E}">
        <p14:creationId xmlns:p14="http://schemas.microsoft.com/office/powerpoint/2010/main" val="276631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Auschwitz survivor shows her</a:t>
            </a:r>
            <a:r>
              <a:rPr lang="en-US" baseline="0" dirty="0" smtClean="0"/>
              <a:t> ID</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4</a:t>
            </a:fld>
            <a:endParaRPr lang="en-US"/>
          </a:p>
        </p:txBody>
      </p:sp>
    </p:spTree>
    <p:extLst>
      <p:ext uri="{BB962C8B-B14F-4D97-AF65-F5344CB8AC3E}">
        <p14:creationId xmlns:p14="http://schemas.microsoft.com/office/powerpoint/2010/main" val="280569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Budapext</a:t>
            </a:r>
            <a:r>
              <a:rPr lang="en-US" dirty="0" smtClean="0"/>
              <a:t> Memorial Center</a:t>
            </a:r>
          </a:p>
          <a:p>
            <a:r>
              <a:rPr lang="en-US" dirty="0" smtClean="0"/>
              <a:t>½ million Hungarian Jews killed</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5</a:t>
            </a:fld>
            <a:endParaRPr lang="en-US"/>
          </a:p>
        </p:txBody>
      </p:sp>
    </p:spTree>
    <p:extLst>
      <p:ext uri="{BB962C8B-B14F-4D97-AF65-F5344CB8AC3E}">
        <p14:creationId xmlns:p14="http://schemas.microsoft.com/office/powerpoint/2010/main" val="417386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Wall of names in Paris, 76,000 killed</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6</a:t>
            </a:fld>
            <a:endParaRPr lang="en-US"/>
          </a:p>
        </p:txBody>
      </p:sp>
    </p:spTree>
    <p:extLst>
      <p:ext uri="{BB962C8B-B14F-4D97-AF65-F5344CB8AC3E}">
        <p14:creationId xmlns:p14="http://schemas.microsoft.com/office/powerpoint/2010/main" val="298798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Portrait at Bergen-Belsen</a:t>
            </a:r>
            <a:r>
              <a:rPr lang="en-US" baseline="0" dirty="0" smtClean="0"/>
              <a:t> museum;</a:t>
            </a:r>
          </a:p>
          <a:p>
            <a:r>
              <a:rPr lang="en-US" baseline="0" dirty="0" smtClean="0"/>
              <a:t>Family fled from Germany</a:t>
            </a:r>
          </a:p>
          <a:p>
            <a:r>
              <a:rPr lang="en-US" baseline="0" dirty="0" smtClean="0"/>
              <a:t>Wrote diary hiding out in Amsterdam</a:t>
            </a:r>
          </a:p>
          <a:p>
            <a:r>
              <a:rPr lang="en-US" baseline="0" dirty="0" smtClean="0"/>
              <a:t>Family was captured Aug. 44</a:t>
            </a:r>
          </a:p>
        </p:txBody>
      </p:sp>
      <p:sp>
        <p:nvSpPr>
          <p:cNvPr id="4" name="Slide Number Placeholder 3"/>
          <p:cNvSpPr>
            <a:spLocks noGrp="1"/>
          </p:cNvSpPr>
          <p:nvPr>
            <p:ph type="sldNum" sz="quarter" idx="10"/>
          </p:nvPr>
        </p:nvSpPr>
        <p:spPr/>
        <p:txBody>
          <a:bodyPr/>
          <a:lstStyle/>
          <a:p>
            <a:fld id="{8D51C478-0D19-40A6-95C7-2ADB669EB48C}" type="slidenum">
              <a:rPr lang="en-US" smtClean="0"/>
              <a:t>7</a:t>
            </a:fld>
            <a:endParaRPr lang="en-US"/>
          </a:p>
        </p:txBody>
      </p:sp>
    </p:spTree>
    <p:extLst>
      <p:ext uri="{BB962C8B-B14F-4D97-AF65-F5344CB8AC3E}">
        <p14:creationId xmlns:p14="http://schemas.microsoft.com/office/powerpoint/2010/main" val="383819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Diary, Amsterdam Anne Franke </a:t>
            </a:r>
            <a:r>
              <a:rPr lang="en-US" dirty="0" err="1" smtClean="0"/>
              <a:t>Haus</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8</a:t>
            </a:fld>
            <a:endParaRPr lang="en-US"/>
          </a:p>
        </p:txBody>
      </p:sp>
    </p:spTree>
    <p:extLst>
      <p:ext uri="{BB962C8B-B14F-4D97-AF65-F5344CB8AC3E}">
        <p14:creationId xmlns:p14="http://schemas.microsoft.com/office/powerpoint/2010/main" val="75405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Wooden bookshelf</a:t>
            </a:r>
            <a:r>
              <a:rPr lang="en-US" baseline="0" dirty="0" smtClean="0"/>
              <a:t> w/hidden door</a:t>
            </a:r>
            <a:endParaRPr lang="en-US" dirty="0"/>
          </a:p>
        </p:txBody>
      </p:sp>
      <p:sp>
        <p:nvSpPr>
          <p:cNvPr id="4" name="Slide Number Placeholder 3"/>
          <p:cNvSpPr>
            <a:spLocks noGrp="1"/>
          </p:cNvSpPr>
          <p:nvPr>
            <p:ph type="sldNum" sz="quarter" idx="10"/>
          </p:nvPr>
        </p:nvSpPr>
        <p:spPr/>
        <p:txBody>
          <a:bodyPr/>
          <a:lstStyle/>
          <a:p>
            <a:fld id="{8D51C478-0D19-40A6-95C7-2ADB669EB48C}" type="slidenum">
              <a:rPr lang="en-US" smtClean="0"/>
              <a:t>9</a:t>
            </a:fld>
            <a:endParaRPr lang="en-US"/>
          </a:p>
        </p:txBody>
      </p:sp>
    </p:spTree>
    <p:extLst>
      <p:ext uri="{BB962C8B-B14F-4D97-AF65-F5344CB8AC3E}">
        <p14:creationId xmlns:p14="http://schemas.microsoft.com/office/powerpoint/2010/main" val="134338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384535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309298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243416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306676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386550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13117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254658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197139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298790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153732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D91030-0F0B-4AC7-BF13-07DD8CC0D4B6}"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BCB05-D5F2-4FE4-92FE-2C3EE77E05CF}" type="slidenum">
              <a:rPr lang="en-US" smtClean="0"/>
              <a:t>‹#›</a:t>
            </a:fld>
            <a:endParaRPr lang="en-US" dirty="0"/>
          </a:p>
        </p:txBody>
      </p:sp>
    </p:spTree>
    <p:extLst>
      <p:ext uri="{BB962C8B-B14F-4D97-AF65-F5344CB8AC3E}">
        <p14:creationId xmlns:p14="http://schemas.microsoft.com/office/powerpoint/2010/main" val="126501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91030-0F0B-4AC7-BF13-07DD8CC0D4B6}" type="datetimeFigureOut">
              <a:rPr lang="en-US" smtClean="0"/>
              <a:t>3/19/2019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CB05-D5F2-4FE4-92FE-2C3EE77E05CF}" type="slidenum">
              <a:rPr lang="en-US" smtClean="0"/>
              <a:t>‹#›</a:t>
            </a:fld>
            <a:endParaRPr lang="en-US" dirty="0"/>
          </a:p>
        </p:txBody>
      </p:sp>
    </p:spTree>
    <p:extLst>
      <p:ext uri="{BB962C8B-B14F-4D97-AF65-F5344CB8AC3E}">
        <p14:creationId xmlns:p14="http://schemas.microsoft.com/office/powerpoint/2010/main" val="390986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istory.com/.image/c_limit%2Ccs_srgb%2Cfl_progressive%2Ch_2000%2Cq_auto:good%2Cw_2000/MTU3ODc5MDg2NDM3OTAxNjQx/damaged-jewish-owned-storefront-after-kristallnacht-ri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128" y="122464"/>
            <a:ext cx="9039260" cy="643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20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https://www.history.com/.image/c_limit%2Ccs_srgb%2Cfl_progressive%2Ch_2000%2Cq_auto:good%2Cw_2000/MTU3ODc5MDg2NDMzODM4NDA5/poland-auschwitz-birkenau-death-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1085"/>
            <a:ext cx="10439261" cy="698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8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history.com/.image/c_limit%2Ccs_srgb%2Cfl_progressive%2Ch_2000%2Cq_auto:good%2Cw_2000/MTU3ODc5MDg2NDM2Mzk0MzEz/arriving-at-auschwi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779" y="0"/>
            <a:ext cx="9065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0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https://www.history.com/.image/c_limit%2Ccs_srgb%2Cfl_progressive%2Ch_2000%2Cq_auto:good%2Cw_2000/MTU3ODc5MDg2NDMxODcyMzI5/main-entrance-gate-at-auschwi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65679" cy="929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15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history.com/.image/c_limit%2Ccs_srgb%2Cfl_progressive%2Ch_2000%2Cq_auto:good%2Cw_2000/MTU3ODc5MDg2MTYxNzk4NDcz/auschwitz-fences-and-crematoriu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s://www.history.com/.image/c_limit%2Ccs_srgb%2Cfl_progressive%2Ch_2000%2Cq_auto:good%2Cw_2000/MTU3ODc5MDg2MTYxNzk4NDcz/auschwitz-fences-and-crematoriu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2" descr="https://www.history.com/.image/c_limit%2Ccs_srgb%2Cfl_progressive%2Ch_2000%2Cq_auto:good%2Cw_2000/MTU3ODc5MDg2MTYxNzk4NDcz/auschwitz-fences-and-crematorium.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350" name="Picture 14" descr="https://www.history.com/.image/c_limit%2Ccs_srgb%2Cfl_progressive%2Ch_2000%2Cq_auto:good%2Cw_2000/MTU3ODc5MDg2MTYxNzk4NDcz/auschwitz-fences-and-cremator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2199" y="15874"/>
            <a:ext cx="6773704" cy="6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091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ww.history.com/.image/c_limit%2Ccs_srgb%2Cfl_progressive%2Ch_2000%2Cq_auto:good%2Cw_2000/MTU3ODc5MDg1NjI1MzIwNzc3/cremation-oven-room-at-auschwi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63" y="0"/>
            <a:ext cx="10329780" cy="68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777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www.history.com/.image/c_limit%2Ccs_srgb%2Cfl_progressive%2Ch_2000%2Cq_auto:good%2Cw_2000/MTU3ODc5MDg1ODk0MTQ5NDQ5/dormitory-at-auschwitz-concentration-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42" y="0"/>
            <a:ext cx="10367481" cy="683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663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history.com/.image/c_limit%2Ccs_srgb%2Cfl_progressive%2Ch_2000%2Cq_auto:good%2Cw_2000/MTU3ODc5MDg2NDI3OTQwMTY5/gas-chamber-at-auschwi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91" y="0"/>
            <a:ext cx="10147851" cy="686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58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www.history.com/.image/c_limit%2Ccs_srgb%2Cfl_progressive%2Ch_2000%2Cq_auto:good%2Cw_2000/MTU3ODc5MDg1NjI0ODYyMDI1/gas-chamber-at-majdan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181" y="0"/>
            <a:ext cx="10328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14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www.history.com/.image/c_limit%2Ccs_srgb%2Cfl_progressive%2Ch_2000%2Cq_auto:good%2Cw_2000/MTU5MTkxODAyNjQ4Mjc0NTgx/holocaust-concentration-camps-5006349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02" y="-1"/>
            <a:ext cx="10497601" cy="683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11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www.history.com/.image/c_limit%2Ccs_srgb%2Cfl_progressive%2Ch_2000%2Cq_auto:good%2Cw_2000/MTU3ODc5MDg1ODk2Mzc3Njcz/survivors-of-ebensee-concentration-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070" y="1"/>
            <a:ext cx="8537714" cy="686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87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www.history.com/.image/c_limit%2Ccs_srgb%2Cfl_progressive%2Ch_2000%2Cq_auto:good%2Cw_2000/MTU3ODc5MDg2NDM2Nzg3NTI5/hungarian-jews-wearing-yellow-st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97" y="-1"/>
            <a:ext cx="10408257" cy="685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56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history.com/.image/c_limit%2Ccs_srgb%2Cfl_progressive%2Ch_2000%2Cq_auto:good%2Cw_2000/MTU5MTkxODAyNjQ4NjAyMzky/holocaust-wobbelin-615307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911" y="0"/>
            <a:ext cx="8768549" cy="686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58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history.com/.image/c_limit%2Ccs_srgb%2Cfl_progressive%2Ch_2000%2Cq_auto:good%2Cw_2000/MTU5MTkxMjc1NzA5NDA5MDQ4/holocaust_elie-wie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983" y="0"/>
            <a:ext cx="8656982" cy="67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3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4578" name="Picture 2" descr="https://www.history.com/.image/c_limit%2Ccs_srgb%2Cfl_progressive%2Ch_2000%2Cq_auto:good%2Cw_2000/MTU5MTkxODAyNjQ4NDA1Nzg0/holocaust-aushwitz-170987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103516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82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www.history.com/.image/c_limit%2Ccs_srgb%2Cfl_progressive%2Ch_2000%2Cq_auto:good%2Cw_2000/MTU5MTkxODAyNjQ4NjY3OTI4/holocaust-ludwigiust-892749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0"/>
            <a:ext cx="109552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26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history.com/.image/c_limit%2Ccs_srgb%2Cfl_progressive%2Ch_2000%2Cq_auto:good%2Cw_2000/MTU5MjU2NjMxMTUzMDEwMjcy/holocaust-514005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086" y="0"/>
            <a:ext cx="95382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551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www.history.com/.image/c_limit%2Ccs_srgb%2Cfl_progressive%2Ch_2000%2Cq_auto:good%2Cw_2000/MTU5MTkxODAyNjQ4MjA5MDQ1/holocaust-buchenwalk-1043477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678" y="0"/>
            <a:ext cx="6261652" cy="686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49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history.com/.image/c_limit%2Ccs_srgb%2Cfl_progressive%2Ch_2000%2Cq_auto:good%2Cw_2000/MTU3ODc5MDg1ODk0NDc3MTI5/wedding-rings-taken-from-concentration-camp-inm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037" y="0"/>
            <a:ext cx="86755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27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https://www.history.com/.image/c_limit%2Ccs_srgb%2Cfl_progressive%2Ch_2000%2Cq_auto:good%2Cw_2000/MTU3ODc5MDg1NjI4Nzk0MTg1/pile-of-victims-suitcases-at-auschwitz-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36" y="0"/>
            <a:ext cx="102053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13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www.history.com/.image/c_limit%2Ccs_srgb%2Cfl_progressive%2Ch_2000%2Cq_auto:good%2Cw_2000/MTU5MTkxODAyNjQ4NTM2ODU2/holocaust-concentration-camps-507464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52" y="0"/>
            <a:ext cx="102895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411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www.history.com/.image/c_limit%2Ccs_srgb%2Cfl_progressive%2Ch_2000%2Cq_auto:good%2Cw_2000/MTU5MTkxODAyNjQ4NDcxMzIw/holocaust-concentration-camp-51922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83" y="0"/>
            <a:ext cx="105751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6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history.com/.image/c_limit%2Ccs_srgb%2Cfl_progressive%2Ch_2000%2Cq_auto:good%2Cw_2000/MTU3ODc5MDg1NjMwMTA0OTA1/polish-born-holocaust-survivor-hack-shows-number-tattooed-on-arm-during-a-news-conference-at-the-yad-vashem-museum-in-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5" y="0"/>
            <a:ext cx="10289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06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history.com/.image/c_limit%2Ccs_srgb%2Cfl_progressive%2Ch_2000%2Cq_auto:good%2Cw_2000/MTU3ODc5MDg1ODk1OTg0NDU3/auschwitz-survivor-showing-identification-tatt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65" y="0"/>
            <a:ext cx="103751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467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history.com/.image/c_limit%2Ccs_srgb%2Cfl_progressive%2Ch_2000%2Cq_auto:good%2Cw_2000/MTU3ODc5MDg2MTY4MDg5OTI5/a-woman-points-to-the-wall-containing-the-names-of-victims-during-holocaust-memorial-day-at-budapests-holocaust-memorial-cen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953" y="0"/>
            <a:ext cx="98322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13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history.com/.image/c_limit%2Ccs_srgb%2Cfl_progressive%2Ch_2000%2Cq_auto:good%2Cw_2000/MTU3ODc5MDg1ODk5NjU0NDcz/wall-of-na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29" y="0"/>
            <a:ext cx="10225884" cy="68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03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history.com/.image/c_limit%2Ccs_srgb%2Cfl_progressive%2Ch_2000%2Cq_auto:good%2Cw_2000/MTU3ODc5MDg2MTY1Nzk2MTY5/remembrance-of-anne-frank-80th-birth-anniversar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19" y="-1"/>
            <a:ext cx="10732441" cy="685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93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history.com/.image/c_limit%2Ccs_srgb%2Cfl_progressive%2Ch_2000%2Cq_auto:good%2Cw_2000/MTU3ODc5MDg2NDM2MTMyMTY5/anne-frank-80th-birth-anniversar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797" y="0"/>
            <a:ext cx="9912577" cy="688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11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history.com/.image/c_limit%2Ccs_srgb%2Cfl_progressive%2Ch_2000%2Cq_auto:good%2Cw_2000/MTU3ODc5MDg2MTY4NzQ1Mjg5/interior-of-anne-franks-ho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0741" y="0"/>
            <a:ext cx="45297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4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345</Words>
  <Application>Microsoft Office PowerPoint</Application>
  <PresentationFormat>Widescreen</PresentationFormat>
  <Paragraphs>82</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10</cp:revision>
  <cp:lastPrinted>2019-03-19T13:51:39Z</cp:lastPrinted>
  <dcterms:created xsi:type="dcterms:W3CDTF">2019-03-19T13:00:38Z</dcterms:created>
  <dcterms:modified xsi:type="dcterms:W3CDTF">2019-03-19T16:25:02Z</dcterms:modified>
</cp:coreProperties>
</file>